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89" r:id="rId14"/>
    <p:sldId id="288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3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9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54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1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73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57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86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2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16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47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1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93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50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51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79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52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94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29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25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5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8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7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40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99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81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56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8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7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9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5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9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3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8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3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81" y="216976"/>
            <a:ext cx="4209719" cy="63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r="3731" b="15452"/>
          <a:stretch/>
        </p:blipFill>
        <p:spPr bwMode="auto">
          <a:xfrm>
            <a:off x="898902" y="1873801"/>
            <a:ext cx="6090834" cy="490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1993" y="119475"/>
            <a:ext cx="8121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Were you at the supermarket yesterday?</a:t>
            </a:r>
            <a:endParaRPr lang="zh-TW" alt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0" name="Picture 6" descr="ãmario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65" y="2066652"/>
            <a:ext cx="2008186" cy="150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20243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/>
              <a:t>Review the words you learned before.</a:t>
            </a:r>
            <a:endParaRPr lang="zh-TW" altLang="en-US" sz="5400" b="1" dirty="0"/>
          </a:p>
        </p:txBody>
      </p:sp>
      <p:pic>
        <p:nvPicPr>
          <p:cNvPr id="4098" name="Picture 2" descr="ãcentral park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27" y="954604"/>
            <a:ext cx="4317125" cy="287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zoo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1"/>
          <a:stretch/>
        </p:blipFill>
        <p:spPr bwMode="auto">
          <a:xfrm>
            <a:off x="6093373" y="911687"/>
            <a:ext cx="4556234" cy="29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ãhome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67" y="3875603"/>
            <a:ext cx="4311865" cy="28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ãå°åå¸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73" y="4035972"/>
            <a:ext cx="4556234" cy="28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67559" y="3005205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park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013731" y="1123130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zoo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67558" y="5093043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home</a:t>
            </a:r>
            <a:endParaRPr lang="zh-TW" altLang="en-US" sz="40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91297" y="5311621"/>
            <a:ext cx="2669959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school</a:t>
            </a:r>
            <a:endParaRPr lang="zh-TW" altLang="en-US" sz="40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2172" y="1813035"/>
            <a:ext cx="11889828" cy="5483280"/>
          </a:xfrm>
        </p:spPr>
        <p:txBody>
          <a:bodyPr>
            <a:normAutofit fontScale="92500"/>
          </a:bodyPr>
          <a:lstStyle/>
          <a:p>
            <a:r>
              <a:rPr lang="en-US" altLang="zh-TW" sz="13800" dirty="0"/>
              <a:t>a</a:t>
            </a:r>
            <a:r>
              <a:rPr lang="en-US" altLang="zh-TW" sz="13800" dirty="0" smtClean="0"/>
              <a:t>t the……</a:t>
            </a:r>
          </a:p>
          <a:p>
            <a:r>
              <a:rPr lang="en-US" altLang="zh-TW" sz="16600" dirty="0" smtClean="0"/>
              <a:t>at </a:t>
            </a:r>
            <a:r>
              <a:rPr lang="en-US" altLang="zh-TW" sz="13800" dirty="0" smtClean="0">
                <a:solidFill>
                  <a:srgbClr val="7030A0"/>
                </a:solidFill>
              </a:rPr>
              <a:t>home</a:t>
            </a:r>
            <a:r>
              <a:rPr lang="en-US" altLang="zh-TW" sz="13800" dirty="0" smtClean="0"/>
              <a:t>/</a:t>
            </a:r>
            <a:r>
              <a:rPr lang="en-US" altLang="zh-TW" sz="13800" dirty="0" smtClean="0">
                <a:solidFill>
                  <a:srgbClr val="7030A0"/>
                </a:solidFill>
              </a:rPr>
              <a:t>school</a:t>
            </a:r>
            <a:r>
              <a:rPr lang="en-US" altLang="zh-TW" sz="16600" dirty="0" smtClean="0"/>
              <a:t> </a:t>
            </a:r>
            <a:endParaRPr lang="zh-TW" altLang="en-US" sz="166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3074276" y="236483"/>
            <a:ext cx="5533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r>
              <a:rPr lang="en-US" altLang="zh-TW" sz="8800" dirty="0" smtClean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t+</a:t>
            </a:r>
            <a:r>
              <a:rPr lang="zh-TW" altLang="en-US" sz="8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小地方</a:t>
            </a:r>
            <a:endParaRPr lang="zh-TW" altLang="en-US" sz="8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5364217" y="1683033"/>
            <a:ext cx="2660431" cy="1202056"/>
          </a:xfrm>
          <a:prstGeom prst="wedgeRoundRectCallout">
            <a:avLst>
              <a:gd name="adj1" fmla="val -70833"/>
              <a:gd name="adj2" fmla="val 20194"/>
              <a:gd name="adj3" fmla="val 16667"/>
            </a:avLst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</a:rPr>
              <a:t>定冠詞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800" dirty="0" smtClean="0">
                <a:solidFill>
                  <a:srgbClr val="FF0000"/>
                </a:solidFill>
              </a:rPr>
              <a:t>指定某個</a:t>
            </a:r>
            <a:r>
              <a:rPr lang="zh-TW" altLang="en-US" sz="2800" dirty="0">
                <a:solidFill>
                  <a:srgbClr val="FF0000"/>
                </a:solidFill>
              </a:rPr>
              <a:t>地點</a:t>
            </a:r>
          </a:p>
        </p:txBody>
      </p:sp>
    </p:spTree>
    <p:extLst>
      <p:ext uri="{BB962C8B-B14F-4D97-AF65-F5344CB8AC3E}">
        <p14:creationId xmlns:p14="http://schemas.microsoft.com/office/powerpoint/2010/main" val="6123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to sum up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40" y="226205"/>
            <a:ext cx="5671788" cy="243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49451" y="3332136"/>
            <a:ext cx="10538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I </a:t>
            </a:r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en-US" altLang="zh-TW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He</a:t>
            </a:r>
            <a:r>
              <a:rPr lang="zh-TW" altLang="en-US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en-US" altLang="zh-TW" sz="6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She</a:t>
            </a:r>
            <a:r>
              <a:rPr lang="en-US" altLang="zh-TW" sz="6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zh-TW" sz="6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US" altLang="zh-TW" sz="6000" b="1" dirty="0">
                <a:solidFill>
                  <a:prstClr val="black"/>
                </a:solidFill>
              </a:rPr>
              <a:t> was / wasn’t</a:t>
            </a:r>
            <a:r>
              <a:rPr lang="en-US" altLang="zh-TW" sz="6000" b="1" dirty="0" smtClean="0">
                <a:solidFill>
                  <a:prstClr val="black"/>
                </a:solidFill>
              </a:rPr>
              <a:t> </a:t>
            </a:r>
            <a:endParaRPr lang="zh-TW" altLang="en-US" sz="6000" b="1" dirty="0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4662407"/>
            <a:ext cx="12305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prstClr val="black"/>
                </a:solidFill>
                <a:sym typeface="Wingdings" panose="05000000000000000000" pitchFamily="2" charset="2"/>
              </a:rPr>
              <a:t>We </a:t>
            </a: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en-US" altLang="zh-TW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You</a:t>
            </a:r>
            <a:r>
              <a:rPr lang="zh-TW" altLang="en-US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en-US" altLang="zh-TW" sz="6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They </a:t>
            </a:r>
            <a:r>
              <a:rPr lang="en-US" altLang="zh-TW" sz="6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US" altLang="zh-TW" sz="6000" b="1" dirty="0">
                <a:solidFill>
                  <a:prstClr val="black"/>
                </a:solidFill>
              </a:rPr>
              <a:t> were / weren’t </a:t>
            </a:r>
            <a:endParaRPr lang="zh-TW" altLang="en-US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ãå­ç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698" y="2074377"/>
            <a:ext cx="7204250" cy="478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ãé¦ç¾ç«è»ç«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38" y="1062782"/>
            <a:ext cx="7838211" cy="57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76788" y="652913"/>
            <a:ext cx="11307305" cy="1325563"/>
          </a:xfrm>
        </p:spPr>
        <p:txBody>
          <a:bodyPr>
            <a:noAutofit/>
          </a:bodyPr>
          <a:lstStyle/>
          <a:p>
            <a:r>
              <a:rPr lang="en-US" altLang="zh-TW" sz="6600" b="1" dirty="0" smtClean="0">
                <a:latin typeface="Comic Sans MS" panose="030F0702030302020204" pitchFamily="66" charset="0"/>
              </a:rPr>
              <a:t>Q1: </a:t>
            </a:r>
            <a:r>
              <a:rPr lang="en-US" altLang="zh-TW" sz="6600" b="1" dirty="0">
                <a:latin typeface="Comic Sans MS" panose="030F0702030302020204" pitchFamily="66" charset="0"/>
              </a:rPr>
              <a:t>Was 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Tzu-Yu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at the park yesterday?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6953" y="2670899"/>
            <a:ext cx="11307305" cy="132556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Comic Sans MS" panose="030F0702030302020204" pitchFamily="66" charset="0"/>
              </a:rPr>
              <a:t>No, she wasn’t. 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She was at the train station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ãå­å 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30377"/>
          <a:stretch/>
        </p:blipFill>
        <p:spPr bwMode="auto">
          <a:xfrm>
            <a:off x="7211278" y="3881299"/>
            <a:ext cx="2490151" cy="299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ãçå¹´ç³é¤å»³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16" y="1497812"/>
            <a:ext cx="4969829" cy="279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410938" y="172249"/>
            <a:ext cx="11994464" cy="1325563"/>
          </a:xfrm>
        </p:spPr>
        <p:txBody>
          <a:bodyPr>
            <a:no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Q2: </a:t>
            </a:r>
            <a:r>
              <a:rPr lang="en-US" altLang="zh-TW" sz="5400" b="1" dirty="0">
                <a:latin typeface="Comic Sans MS" panose="030F0702030302020204" pitchFamily="66" charset="0"/>
              </a:rPr>
              <a:t>Was 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Gong Yoo 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at the restaurant  yesterday?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21506" name="Picture 2" descr="ãè­æ¬é¨° png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39" y="4097497"/>
            <a:ext cx="2212108" cy="276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ãå¨è¯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b="5957"/>
          <a:stretch/>
        </p:blipFill>
        <p:spPr bwMode="auto">
          <a:xfrm>
            <a:off x="946993" y="1727502"/>
            <a:ext cx="3443406" cy="25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145" y="2686665"/>
            <a:ext cx="12044855" cy="132556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b="1" dirty="0" smtClean="0">
                <a:latin typeface="Comic Sans MS" panose="030F0702030302020204" pitchFamily="66" charset="0"/>
              </a:rPr>
              <a:t>es, he was. 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He was at the restaurant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0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33" y="2537100"/>
            <a:ext cx="3316086" cy="2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ãå°åå¸ä¿¡ç¾©åå°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9" b="10910"/>
          <a:stretch/>
        </p:blipFill>
        <p:spPr bwMode="auto">
          <a:xfrm>
            <a:off x="256411" y="2617075"/>
            <a:ext cx="3020510" cy="244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256411" y="791758"/>
            <a:ext cx="12087989" cy="1293193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Q3: </a:t>
            </a:r>
            <a:r>
              <a:rPr lang="en-US" altLang="zh-TW" sz="6000" b="1" dirty="0">
                <a:latin typeface="Comic Sans MS" panose="030F0702030302020204" pitchFamily="66" charset="0"/>
              </a:rPr>
              <a:t>Were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President 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Trump</a:t>
            </a:r>
            <a:r>
              <a:rPr lang="en-US" altLang="zh-TW" sz="6000" b="1" dirty="0">
                <a:latin typeface="Comic Sans MS" panose="030F0702030302020204" pitchFamily="66" charset="0"/>
              </a:rPr>
              <a:t> and 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resident Tsai</a:t>
            </a:r>
            <a:r>
              <a:rPr lang="en-US" altLang="zh-TW" sz="6000" b="1" dirty="0" smtClean="0">
                <a:latin typeface="Comic Sans MS" panose="030F0702030302020204" pitchFamily="66" charset="0"/>
              </a:rPr>
              <a:t> at the bookstore  yesterday?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22530" name="Picture 2" descr="ãobama  png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5" y="4339226"/>
            <a:ext cx="2317577" cy="25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ãtrump png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53" y="4190531"/>
            <a:ext cx="3184247" cy="266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32" y="2494364"/>
            <a:ext cx="3274613" cy="25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ãè¡è±æ  pngãçåçæå°çµ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48" y="4493172"/>
            <a:ext cx="1874097" cy="23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1739" y="2875851"/>
            <a:ext cx="11307305" cy="129319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Comic Sans MS" panose="030F0702030302020204" pitchFamily="66" charset="0"/>
              </a:rPr>
              <a:t>No, they weren’t.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They were at the hospital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6" name="Picture 14" descr="ãèª åæ¸åº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r="4297" b="16675"/>
          <a:stretch/>
        </p:blipFill>
        <p:spPr bwMode="auto">
          <a:xfrm>
            <a:off x="8497614" y="3810686"/>
            <a:ext cx="3694385" cy="298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ãæ¨æµ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567" y="43270"/>
            <a:ext cx="3489433" cy="257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ãå¤§è°·ç¿å¹³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r="10701"/>
          <a:stretch/>
        </p:blipFill>
        <p:spPr bwMode="auto">
          <a:xfrm>
            <a:off x="6432331" y="0"/>
            <a:ext cx="2732868" cy="23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ãStephen curry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7"/>
          <a:stretch/>
        </p:blipFill>
        <p:spPr bwMode="auto">
          <a:xfrm>
            <a:off x="6432330" y="4018593"/>
            <a:ext cx="2670694" cy="27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ãèå¨éºèãçåçæå°çµæ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r="12867"/>
          <a:stretch/>
        </p:blipFill>
        <p:spPr bwMode="auto">
          <a:xfrm>
            <a:off x="-1" y="4247582"/>
            <a:ext cx="2806263" cy="256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ãparkãçåçæå°çµ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466"/>
            <a:ext cx="3153103" cy="24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ãtaylor swift pngãçåçæå°çµæ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486" y="66284"/>
            <a:ext cx="3629171" cy="240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6432330" y="2013717"/>
            <a:ext cx="3058511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FF00"/>
                </a:solidFill>
              </a:rPr>
              <a:t>Ohtani Shohei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23560" name="Picture 8" descr="ãBruno mars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14582"/>
          <a:stretch/>
        </p:blipFill>
        <p:spPr bwMode="auto">
          <a:xfrm>
            <a:off x="2860772" y="4136947"/>
            <a:ext cx="2452208" cy="266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577199" y="2749840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Q4: Was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Stephan Curry</a:t>
            </a:r>
            <a:r>
              <a:rPr lang="en-US" altLang="zh-TW" sz="6000" b="1" dirty="0" smtClean="0">
                <a:latin typeface="Comic Sans MS" panose="030F0702030302020204" pitchFamily="66" charset="0"/>
              </a:rPr>
              <a:t> at the park  yesterday?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hos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p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i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tal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ãhospital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342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59" y="2046342"/>
            <a:ext cx="4051738" cy="252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hospital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/>
          <a:stretch/>
        </p:blipFill>
        <p:spPr bwMode="auto">
          <a:xfrm>
            <a:off x="7882759" y="4686519"/>
            <a:ext cx="4051738" cy="176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8494A57-6198-48A0-B85B-053C0D56E14F}"/>
              </a:ext>
            </a:extLst>
          </p:cNvPr>
          <p:cNvSpPr/>
          <p:nvPr/>
        </p:nvSpPr>
        <p:spPr>
          <a:xfrm>
            <a:off x="1837679" y="139437"/>
            <a:ext cx="8824404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hospital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0189" y="2651660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Comic Sans MS" panose="030F0702030302020204" pitchFamily="66" charset="0"/>
              </a:rPr>
              <a:t>No, he wasn’t.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He was at the bookstore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2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ãæè png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346" y="778559"/>
            <a:ext cx="1740565" cy="16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ãcartoon home p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426724"/>
            <a:ext cx="3061828" cy="34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ãConan png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15" y="4714000"/>
            <a:ext cx="1629784" cy="18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ãcartoon supermarket png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28" y="-1"/>
            <a:ext cx="2362155" cy="2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 descr="ç¸éåç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/>
          <a:stretch/>
        </p:blipFill>
        <p:spPr bwMode="auto">
          <a:xfrm>
            <a:off x="5551" y="70689"/>
            <a:ext cx="2857346" cy="234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ãspongebobãçåçæå°çµ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61" y="558069"/>
            <a:ext cx="1880169" cy="185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4" descr="ãcartoon school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6755" r="3000" b="12977"/>
          <a:stretch/>
        </p:blipFill>
        <p:spPr bwMode="auto">
          <a:xfrm>
            <a:off x="14458" y="4367047"/>
            <a:ext cx="2114224" cy="21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2" name="Picture 26" descr="ãpikachu pngãçåçæå°çµæ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68" y="4114798"/>
            <a:ext cx="1392443" cy="241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4" name="Picture 28" descr="ç¸éåç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r="4533"/>
          <a:stretch/>
        </p:blipFill>
        <p:spPr bwMode="auto">
          <a:xfrm>
            <a:off x="4672662" y="0"/>
            <a:ext cx="2472593" cy="256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ãmario pngãçåçæå°çµæ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58" y="345833"/>
            <a:ext cx="1516375" cy="187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1387365" y="2820896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Q5: Was 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Conan</a:t>
            </a:r>
            <a:r>
              <a:rPr lang="en-US" altLang="zh-TW" sz="6000" b="1" dirty="0" smtClean="0">
                <a:latin typeface="Comic Sans MS" panose="030F0702030302020204" pitchFamily="66" charset="0"/>
              </a:rPr>
              <a:t> at the restaurant  yesterday?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9352" y="2720868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8800" b="1" dirty="0" smtClean="0">
                <a:latin typeface="Comic Sans MS" panose="030F0702030302020204" pitchFamily="66" charset="0"/>
              </a:rPr>
              <a:t>No, he wasn’t.</a:t>
            </a:r>
            <a:br>
              <a:rPr lang="en-US" altLang="zh-TW" sz="8800" b="1" dirty="0" smtClean="0">
                <a:latin typeface="Comic Sans MS" panose="030F0702030302020204" pitchFamily="66" charset="0"/>
              </a:rPr>
            </a:br>
            <a:r>
              <a:rPr lang="en-US" altLang="zh-TW" sz="8800" b="1" dirty="0" smtClean="0">
                <a:latin typeface="Comic Sans MS" panose="030F0702030302020204" pitchFamily="66" charset="0"/>
              </a:rPr>
              <a:t>He was at home yesterday.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quiz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033"/>
            <a:ext cx="7454685" cy="543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ãquiz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79" y="0"/>
            <a:ext cx="6096284" cy="42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ãåå°åææ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78" y="4136810"/>
            <a:ext cx="2614085" cy="21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ãé«é¢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69" y="2757158"/>
            <a:ext cx="6911651" cy="36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ãcartoon hurt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69" y="2721853"/>
            <a:ext cx="3850413" cy="371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88935" y="402955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yesterday.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you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97" y="2503165"/>
            <a:ext cx="38290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94468" y="315503"/>
            <a:ext cx="12548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you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year?</a:t>
            </a:r>
          </a:p>
          <a:p>
            <a:r>
              <a:rPr lang="en-US" altLang="zh-TW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5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6" name="Picture 4" descr="ãbeautiful library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26" y="1709428"/>
            <a:ext cx="5052448" cy="51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ãè¡é¿å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94" y="463089"/>
            <a:ext cx="3228893" cy="322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09966" y="437052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 the Korean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yesterday afternoon.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2" name="Picture 6" descr="ãè¡é¿å é¤å»³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05" y="463089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左箭號 3"/>
          <p:cNvSpPr/>
          <p:nvPr/>
        </p:nvSpPr>
        <p:spPr>
          <a:xfrm>
            <a:off x="9701939" y="1472338"/>
            <a:ext cx="2278251" cy="449451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4104" name="Picture 8" descr="ãyoutube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7" y="2653879"/>
            <a:ext cx="2169171" cy="103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ãkings cross train station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05" y="2716160"/>
            <a:ext cx="6394080" cy="414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ãlady gaga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5"/>
          <a:stretch/>
        </p:blipFill>
        <p:spPr bwMode="auto">
          <a:xfrm>
            <a:off x="650668" y="2716160"/>
            <a:ext cx="4789237" cy="415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78709" y="300004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Lady Gaga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yesterday morning?</a:t>
            </a:r>
          </a:p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5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å³å®æ²kid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5" y="2698045"/>
            <a:ext cx="6432011" cy="39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08488" y="139485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and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                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night.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370" y="4152840"/>
            <a:ext cx="4381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ãé å¥½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370" y="1085347"/>
            <a:ext cx="4381500" cy="29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æ­å·´é¦¬å·æ®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2760"/>
            <a:ext cx="6725672" cy="37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08488" y="139485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Obama and Trump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two days ago?</a:t>
            </a:r>
            <a:endParaRPr lang="zh-TW" altLang="en-US" sz="5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ãèª å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71" y="2482759"/>
            <a:ext cx="5288805" cy="37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8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supermarket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" y="1967514"/>
            <a:ext cx="69621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å¨è¯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9"/>
          <a:stretch/>
        </p:blipFill>
        <p:spPr bwMode="auto">
          <a:xfrm>
            <a:off x="7410340" y="1674922"/>
            <a:ext cx="3943459" cy="25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ãé å¥½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1"/>
          <a:stretch/>
        </p:blipFill>
        <p:spPr bwMode="auto">
          <a:xfrm>
            <a:off x="7410340" y="4302112"/>
            <a:ext cx="3943459" cy="2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96765" y="349359"/>
            <a:ext cx="11175124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1500" dirty="0" err="1">
                <a:latin typeface="Arial Rounded MT Bold" panose="020F0704030504030204" pitchFamily="34" charset="0"/>
              </a:rPr>
              <a:t>su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per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mar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ket</a:t>
            </a:r>
            <a:endParaRPr lang="zh-TW" altLang="en-US" sz="11500" dirty="0">
              <a:latin typeface="Arial Rounded MT Bold" panose="020F07040305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A74D54F-402B-411D-83FB-72059BB9CE80}"/>
              </a:ext>
            </a:extLst>
          </p:cNvPr>
          <p:cNvSpPr/>
          <p:nvPr/>
        </p:nvSpPr>
        <p:spPr>
          <a:xfrm>
            <a:off x="620111" y="12428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rgbClr val="0000FF"/>
                </a:solidFill>
              </a:rPr>
              <a:t>supermarket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54983" y="30215"/>
            <a:ext cx="125343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TWICE 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and BTS at home last week?</a:t>
            </a:r>
          </a:p>
          <a:p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No, they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(wasn’t/weren’t)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.They </a:t>
            </a:r>
            <a:r>
              <a:rPr lang="en-US" altLang="zh-TW" sz="54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(was/were)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at the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_____</a:t>
            </a:r>
            <a:r>
              <a:rPr lang="en-US" altLang="zh-TW" sz="5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last week.</a:t>
            </a:r>
            <a:endParaRPr lang="zh-TW" altLang="en-U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BTS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" y="4107051"/>
            <a:ext cx="3733391" cy="275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twic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83" y="3780430"/>
            <a:ext cx="3316637" cy="30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éµå±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96" y="3780430"/>
            <a:ext cx="4977466" cy="29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88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ä½©ä½©è±¬å¬æ²»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3" y="-244211"/>
            <a:ext cx="3959419" cy="395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4607824" y="-112295"/>
            <a:ext cx="2767607" cy="4085535"/>
            <a:chOff x="3851557" y="221776"/>
            <a:chExt cx="1923106" cy="3312296"/>
          </a:xfrm>
        </p:grpSpPr>
        <p:pic>
          <p:nvPicPr>
            <p:cNvPr id="10244" name="Picture 4" descr="ãAshãçåçæå°çµæ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557" y="221776"/>
              <a:ext cx="1923106" cy="2563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4409887" y="2785494"/>
              <a:ext cx="1364776" cy="748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b="1" dirty="0">
                  <a:solidFill>
                    <a:srgbClr val="0000FF"/>
                  </a:solidFill>
                </a:rPr>
                <a:t>Ash</a:t>
              </a:r>
              <a:endParaRPr lang="zh-TW" altLang="en-US" sz="5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8456151" y="0"/>
            <a:ext cx="2898189" cy="4085535"/>
            <a:chOff x="8138779" y="279499"/>
            <a:chExt cx="2898189" cy="4085535"/>
          </a:xfrm>
        </p:grpSpPr>
        <p:pic>
          <p:nvPicPr>
            <p:cNvPr id="10246" name="Picture 6" descr="ãmario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779" y="279499"/>
              <a:ext cx="2756382" cy="3228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8755548" y="3441704"/>
              <a:ext cx="22814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5400" b="1" dirty="0">
                  <a:solidFill>
                    <a:srgbClr val="0000FF"/>
                  </a:solidFill>
                </a:rPr>
                <a:t>Mario</a:t>
              </a:r>
              <a:endParaRPr lang="zh-TW" altLang="en-US" sz="5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0248" name="Picture 8" descr="ãzoo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874"/>
            <a:ext cx="3921403" cy="263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ãpark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37" y="4176874"/>
            <a:ext cx="3891280" cy="26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ãå°åå¸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51" y="4176874"/>
            <a:ext cx="3571958" cy="26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>
            <a:off x="1960701" y="3715209"/>
            <a:ext cx="561647" cy="9049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6" name="向下箭號 15"/>
          <p:cNvSpPr/>
          <p:nvPr/>
        </p:nvSpPr>
        <p:spPr>
          <a:xfrm>
            <a:off x="5831736" y="3914998"/>
            <a:ext cx="561647" cy="9049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" name="向下箭號 16"/>
          <p:cNvSpPr/>
          <p:nvPr/>
        </p:nvSpPr>
        <p:spPr>
          <a:xfrm>
            <a:off x="9774144" y="3973240"/>
            <a:ext cx="561647" cy="9049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50230" y="462992"/>
          <a:ext cx="10331116" cy="577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5558"/>
                <a:gridCol w="5165558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5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at</a:t>
                      </a:r>
                      <a:r>
                        <a:rPr lang="en-US" altLang="zh-TW" sz="11500" dirty="0" smtClean="0">
                          <a:latin typeface="Comic Sans MS" panose="030F0702030302020204" pitchFamily="66" charset="0"/>
                        </a:rPr>
                        <a:t> / </a:t>
                      </a:r>
                      <a:r>
                        <a:rPr lang="en-US" altLang="zh-TW" sz="115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at the</a:t>
                      </a:r>
                      <a:endParaRPr lang="zh-TW" altLang="en-US" sz="115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8000" dirty="0" smtClean="0">
                          <a:latin typeface="Comic Sans MS" panose="030F0702030302020204" pitchFamily="66" charset="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George</a:t>
                      </a:r>
                      <a:endParaRPr lang="zh-TW" altLang="en-US" sz="8000" dirty="0">
                        <a:latin typeface="Comic Sans MS" panose="030F0702030302020204" pitchFamily="66" charset="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8000" dirty="0" smtClean="0">
                          <a:latin typeface="Comic Sans MS" panose="030F0702030302020204" pitchFamily="66" charset="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Ash</a:t>
                      </a:r>
                      <a:endParaRPr lang="zh-TW" altLang="en-US" sz="8000" dirty="0">
                        <a:latin typeface="Comic Sans MS" panose="030F0702030302020204" pitchFamily="66" charset="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8000" dirty="0" smtClean="0">
                          <a:latin typeface="Comic Sans MS" panose="030F0702030302020204" pitchFamily="66" charset="0"/>
                          <a:ea typeface="Arial Unicode MS" panose="020B0604020202020204" pitchFamily="34" charset="-120"/>
                          <a:cs typeface="Arial Unicode MS" panose="020B0604020202020204" pitchFamily="34" charset="-120"/>
                        </a:rPr>
                        <a:t>Mario</a:t>
                      </a:r>
                      <a:endParaRPr lang="zh-TW" altLang="en-US" sz="8000" dirty="0">
                        <a:latin typeface="Comic Sans MS" panose="030F0702030302020204" pitchFamily="66" charset="0"/>
                        <a:ea typeface="Arial Unicode MS" panose="020B060402020202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26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restaurant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ãrestaurantãçåçæå°çµæ">
            <a:extLst>
              <a:ext uri="{FF2B5EF4-FFF2-40B4-BE49-F238E27FC236}">
                <a16:creationId xmlns:a16="http://schemas.microsoft.com/office/drawing/2014/main" xmlns="" id="{D5704A18-DFCE-4CE3-9565-29685DC8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443"/>
            <a:ext cx="6782540" cy="382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restaurantãçåçæå°çµæ">
            <a:extLst>
              <a:ext uri="{FF2B5EF4-FFF2-40B4-BE49-F238E27FC236}">
                <a16:creationId xmlns:a16="http://schemas.microsoft.com/office/drawing/2014/main" xmlns="" id="{481FD1C8-AE5C-4D96-9C21-6C7F8F59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62" y="1963057"/>
            <a:ext cx="4529862" cy="25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restaurantãçåçæå°çµæ">
            <a:extLst>
              <a:ext uri="{FF2B5EF4-FFF2-40B4-BE49-F238E27FC236}">
                <a16:creationId xmlns:a16="http://schemas.microsoft.com/office/drawing/2014/main" xmlns="" id="{1FD8B4EB-99CA-45D4-96FC-8877B461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62" y="4485999"/>
            <a:ext cx="4529863" cy="23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0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BC42AE84-3B67-4570-B995-08259B56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mu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se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um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CF5E290-6731-4DA8-8631-E626091509F2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museum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3074" name="Picture 2" descr="ãlouvre museumãçåçæå°çµæ">
            <a:extLst>
              <a:ext uri="{FF2B5EF4-FFF2-40B4-BE49-F238E27FC236}">
                <a16:creationId xmlns:a16="http://schemas.microsoft.com/office/drawing/2014/main" xmlns="" id="{C19B42D2-DB83-4DF8-8FF0-7921AD19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755"/>
            <a:ext cx="7297445" cy="45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ç¸éåç">
            <a:extLst>
              <a:ext uri="{FF2B5EF4-FFF2-40B4-BE49-F238E27FC236}">
                <a16:creationId xmlns:a16="http://schemas.microsoft.com/office/drawing/2014/main" xmlns="" id="{2C15199C-4F93-4098-8B6F-13F7ACAC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09" y="2069403"/>
            <a:ext cx="4169208" cy="25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ãbritish museum londonãçåçæå°çµæ">
            <a:extLst>
              <a:ext uri="{FF2B5EF4-FFF2-40B4-BE49-F238E27FC236}">
                <a16:creationId xmlns:a16="http://schemas.microsoft.com/office/drawing/2014/main" xmlns="" id="{00FA8880-494A-43DC-9540-A10F510C9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08" y="4661441"/>
            <a:ext cx="4169209" cy="205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125887" y="2127728"/>
            <a:ext cx="406611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sz="2000" dirty="0"/>
              <a:t>American Museum of Natural History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7258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BC42AE84-3B67-4570-B995-08259B56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book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store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620111" y="216038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bookstore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ãbookstoreãçåçæå°çµæ">
            <a:extLst>
              <a:ext uri="{FF2B5EF4-FFF2-40B4-BE49-F238E27FC236}">
                <a16:creationId xmlns:a16="http://schemas.microsoft.com/office/drawing/2014/main" xmlns="" id="{FED5B4DB-FDBE-4BAF-8D1E-87787508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3807"/>
            <a:ext cx="6979575" cy="45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èª åãçåçæå°çµæ">
            <a:extLst>
              <a:ext uri="{FF2B5EF4-FFF2-40B4-BE49-F238E27FC236}">
                <a16:creationId xmlns:a16="http://schemas.microsoft.com/office/drawing/2014/main" xmlns="" id="{D880ACA9-2736-431A-BFD1-3F78387A7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7093681" y="2037277"/>
            <a:ext cx="5024338" cy="25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bookstoreãçåçæå°çµæ">
            <a:extLst>
              <a:ext uri="{FF2B5EF4-FFF2-40B4-BE49-F238E27FC236}">
                <a16:creationId xmlns:a16="http://schemas.microsoft.com/office/drawing/2014/main" xmlns="" id="{1672400B-6F5F-4827-9954-B1F4D70D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81" y="4500980"/>
            <a:ext cx="5024338" cy="23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li</a:t>
            </a:r>
            <a:r>
              <a:rPr lang="en-US" altLang="zh-TW" sz="13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∙ </a:t>
            </a:r>
            <a:r>
              <a:rPr lang="en-US" altLang="zh-TW" sz="13800" dirty="0">
                <a:latin typeface="Arial Rounded MT Bold" panose="020F0704030504030204" pitchFamily="34" charset="0"/>
              </a:rPr>
              <a:t>bra</a:t>
            </a:r>
            <a:r>
              <a:rPr lang="en-US" altLang="zh-TW" sz="13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∙ 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ry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3E79B87-3DD7-4822-A3BC-467A1B3202F1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library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ãlibrary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5" y="2148246"/>
            <a:ext cx="4631066" cy="463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bodleian library harry potter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83" y="2189357"/>
            <a:ext cx="6819938" cy="45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99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714704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post office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25" y="2415901"/>
            <a:ext cx="6006926" cy="4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post offic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4" y="2415901"/>
            <a:ext cx="5803791" cy="4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0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0890"/>
            <a:ext cx="11290738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tr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zh-TW" sz="13800" dirty="0">
                <a:latin typeface="Arial Rounded MT Bold" panose="020F0704030504030204" pitchFamily="34" charset="0"/>
              </a:rPr>
              <a:t>in st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zh-TW" sz="13800" dirty="0">
                <a:latin typeface="Arial Rounded MT Bold" panose="020F0704030504030204" pitchFamily="34" charset="0"/>
              </a:rPr>
              <a:t>tion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10B0E95-C681-4856-9837-429D72C1E887}"/>
              </a:ext>
            </a:extLst>
          </p:cNvPr>
          <p:cNvSpPr/>
          <p:nvPr/>
        </p:nvSpPr>
        <p:spPr>
          <a:xfrm>
            <a:off x="541283" y="193589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train station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ãtrain statio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5" y="2297659"/>
            <a:ext cx="5851088" cy="43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Taipei train station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06" y="2297659"/>
            <a:ext cx="5928594" cy="42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1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282</Words>
  <Application>Microsoft Office PowerPoint</Application>
  <PresentationFormat>寬螢幕</PresentationFormat>
  <Paragraphs>58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32</vt:i4>
      </vt:variant>
    </vt:vector>
  </HeadingPairs>
  <TitlesOfParts>
    <vt:vector size="44" baseType="lpstr">
      <vt:lpstr>Arial Unicode MS</vt:lpstr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Wingdings</vt:lpstr>
      <vt:lpstr>1_Office 佈景主題</vt:lpstr>
      <vt:lpstr>Office 佈景主題</vt:lpstr>
      <vt:lpstr>2_Office 佈景主題</vt:lpstr>
      <vt:lpstr>PowerPoint 簡報</vt:lpstr>
      <vt:lpstr>hos∙pi∙tal</vt:lpstr>
      <vt:lpstr>su∙per∙mar∙ket</vt:lpstr>
      <vt:lpstr>res∙tau∙rant</vt:lpstr>
      <vt:lpstr>mu∙se∙um</vt:lpstr>
      <vt:lpstr>book∙store</vt:lpstr>
      <vt:lpstr>li ∙ bra ∙ ry</vt:lpstr>
      <vt:lpstr>post office</vt:lpstr>
      <vt:lpstr>train station</vt:lpstr>
      <vt:lpstr>Review the words you learned before.</vt:lpstr>
      <vt:lpstr>PowerPoint 簡報</vt:lpstr>
      <vt:lpstr>PowerPoint 簡報</vt:lpstr>
      <vt:lpstr>Q1: Was Tzu-Yu at the park yesterday?</vt:lpstr>
      <vt:lpstr>No, she wasn’t.  She was at the train station yesterday.</vt:lpstr>
      <vt:lpstr>Q2: Was Gong Yoo at the restaurant  yesterday?</vt:lpstr>
      <vt:lpstr>Yes, he was.  He was at the restaurant yesterday.</vt:lpstr>
      <vt:lpstr>Q3: Were President Trump and President Tsai at the bookstore  yesterday?</vt:lpstr>
      <vt:lpstr>No, they weren’t. They were at the hospital yesterday.</vt:lpstr>
      <vt:lpstr>Q4: Was Stephan Curry at the park  yesterday?</vt:lpstr>
      <vt:lpstr>No, he wasn’t. He was at the bookstore yesterday.</vt:lpstr>
      <vt:lpstr>Q5: Was Conan at the restaurant  yesterday?</vt:lpstr>
      <vt:lpstr>No, he wasn’t. He was at home yesterday.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21</cp:revision>
  <dcterms:created xsi:type="dcterms:W3CDTF">2018-04-10T08:49:28Z</dcterms:created>
  <dcterms:modified xsi:type="dcterms:W3CDTF">2018-04-16T00:46:31Z</dcterms:modified>
</cp:coreProperties>
</file>